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8" r:id="rId9"/>
    <p:sldId id="269" r:id="rId10"/>
    <p:sldId id="270" r:id="rId11"/>
    <p:sldId id="271" r:id="rId12"/>
    <p:sldId id="263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Inconsolata Bold" pitchFamily="1" charset="0"/>
      <p:bold r:id="rId20"/>
    </p:embeddedFont>
    <p:embeddedFont>
      <p:font typeface="Unbounded" panose="020B0604020202020204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172C51"/>
    <a:srgbClr val="F94CAF"/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87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46012-3D16-145B-CCD7-63994C1F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A0125-3E48-18E4-986D-3C5435E94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89B0A-E962-FCDA-FD02-4A400DB2A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6CDC7-89FD-0591-8698-4FD94DE3A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2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3782" y="858083"/>
            <a:ext cx="7676436" cy="4254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endParaRPr lang="en-US" sz="5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9150-6FDE-6694-A427-E01F04178CFE}"/>
              </a:ext>
            </a:extLst>
          </p:cNvPr>
          <p:cNvSpPr txBox="1"/>
          <p:nvPr/>
        </p:nvSpPr>
        <p:spPr>
          <a:xfrm>
            <a:off x="2475571" y="2454119"/>
            <a:ext cx="9166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Unbounded" panose="020B0604020202020204" charset="-52"/>
              </a:rPr>
              <a:t> «Проект по созданию модели для оптимизации маршрутов с учетом расстояния, времени в пути и потребления топлива с использованием современных языков программирования»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8E35A-E5C9-DDBB-A2A1-314B5421D312}"/>
              </a:ext>
            </a:extLst>
          </p:cNvPr>
          <p:cNvSpPr txBox="1"/>
          <p:nvPr/>
        </p:nvSpPr>
        <p:spPr>
          <a:xfrm>
            <a:off x="2213517" y="264946"/>
            <a:ext cx="9690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 высшего образования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«Казанский национальный исследовательский технический университет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им. А.Н. Туполева-КАИ»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669945C-7025-0448-639C-DB08A9B0CCBE}"/>
              </a:ext>
            </a:extLst>
          </p:cNvPr>
          <p:cNvSpPr/>
          <p:nvPr/>
        </p:nvSpPr>
        <p:spPr>
          <a:xfrm>
            <a:off x="11903927" y="7724903"/>
            <a:ext cx="2631688" cy="47950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3AF8A-97A3-10D6-D019-CB4C887B2C90}"/>
              </a:ext>
            </a:extLst>
          </p:cNvPr>
          <p:cNvSpPr txBox="1"/>
          <p:nvPr/>
        </p:nvSpPr>
        <p:spPr>
          <a:xfrm>
            <a:off x="8597590" y="4936676"/>
            <a:ext cx="6088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Выполнил: Ученик 10 «И» Хамидуллин. Э. Д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Руководитель проекта: Филиппов  Т.А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Научный консультант: Филиппов  Т.А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56601-5A19-749E-4C10-6FF1CFBF9A91}"/>
              </a:ext>
            </a:extLst>
          </p:cNvPr>
          <p:cNvSpPr txBox="1"/>
          <p:nvPr/>
        </p:nvSpPr>
        <p:spPr>
          <a:xfrm>
            <a:off x="3827141" y="7564544"/>
            <a:ext cx="69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Unbounded" panose="020B0604020202020204" charset="-52"/>
                <a:cs typeface="Times New Roman" panose="02020603050405020304" pitchFamily="18" charset="0"/>
              </a:rPr>
              <a:t>Казань 2024г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E370-445B-10AC-9738-8B58C5D1E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DB3F27-D4CF-358D-19ED-54189B1C0F12}"/>
              </a:ext>
            </a:extLst>
          </p:cNvPr>
          <p:cNvSpPr/>
          <p:nvPr/>
        </p:nvSpPr>
        <p:spPr>
          <a:xfrm>
            <a:off x="475306" y="19633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Практическая реализация проекта</a:t>
            </a:r>
            <a:endParaRPr lang="en-US" sz="3200" dirty="0"/>
          </a:p>
        </p:txBody>
      </p:sp>
      <p:pic>
        <p:nvPicPr>
          <p:cNvPr id="4" name="Рисунок 3" descr="Изображение выглядит как зарисовка, рисунок, дерево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9BDA69-6538-CC8C-8464-56051155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6" y="1438508"/>
            <a:ext cx="5622724" cy="355234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67C822A-A4E6-56FB-5CA7-5809C0060ADD}"/>
              </a:ext>
            </a:extLst>
          </p:cNvPr>
          <p:cNvSpPr/>
          <p:nvPr/>
        </p:nvSpPr>
        <p:spPr>
          <a:xfrm>
            <a:off x="575667" y="817421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До оптимизации</a:t>
            </a:r>
            <a:endParaRPr lang="en-US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9671372-DCBE-45A2-151F-0444AF31E993}"/>
              </a:ext>
            </a:extLst>
          </p:cNvPr>
          <p:cNvSpPr/>
          <p:nvPr/>
        </p:nvSpPr>
        <p:spPr>
          <a:xfrm>
            <a:off x="12612029" y="7237141"/>
            <a:ext cx="1918010" cy="914400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0" name="Рисунок 9" descr="Изображение выглядит как снимок экрана, текст, шабло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E2E32E-4D7A-ADD8-6FA8-371CDC0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60" y="1276967"/>
            <a:ext cx="8453679" cy="4471331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11BA91F-5756-0869-E3EE-53D224BF2F19}"/>
              </a:ext>
            </a:extLst>
          </p:cNvPr>
          <p:cNvSpPr/>
          <p:nvPr/>
        </p:nvSpPr>
        <p:spPr>
          <a:xfrm>
            <a:off x="6685487" y="76297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После оптимизации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31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FEBC9F-1160-034A-A4B5-786D4DB1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0" y="2289591"/>
            <a:ext cx="4915586" cy="2410161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Мультимедийное программное обеспечение, программное обеспечение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8F2214-99DC-2CA6-B2EC-F1E61712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73" y="1148574"/>
            <a:ext cx="8797297" cy="4692197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B7316CF-C275-4E03-EF8D-C4B5120C8481}"/>
              </a:ext>
            </a:extLst>
          </p:cNvPr>
          <p:cNvSpPr/>
          <p:nvPr/>
        </p:nvSpPr>
        <p:spPr>
          <a:xfrm>
            <a:off x="5479773" y="560424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Матрица расстояний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433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11668"/>
            <a:ext cx="14630400" cy="2214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" y="2701528"/>
            <a:ext cx="13390483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Заключение и дальнейшие перспективы развития проекта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9958" y="4009192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Данный проект предоставляет основу для создания эффективной модели оптимизации маршрутов.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03770" y="4491752"/>
            <a:ext cx="22860" cy="3253621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518850" y="4878705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115949" y="4690943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256205" y="4765119"/>
            <a:ext cx="11787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792254" y="4668798"/>
            <a:ext cx="354865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Расширение функционала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9958" y="5035510"/>
            <a:ext cx="572095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Включение в модель дополнительных параметров, таких как ограничения по времени, ограничения по емкости, ограничение по типу дорог, и т.д.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91591" y="5764292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7115949" y="5576530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7216557" y="5650706"/>
            <a:ext cx="197287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289488" y="5554385"/>
            <a:ext cx="47927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Интеграция с реальными системами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89488" y="5921097"/>
            <a:ext cx="572095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модели с системами управления транспортными средствами, логистическими платформами или системами GPS-навигации.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518850" y="6638211"/>
            <a:ext cx="619958" cy="22860"/>
          </a:xfrm>
          <a:prstGeom prst="roundRect">
            <a:avLst>
              <a:gd name="adj" fmla="val 11624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7115949" y="6450449"/>
            <a:ext cx="398502" cy="398502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7214652" y="6524625"/>
            <a:ext cx="201097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6203" y="6428303"/>
            <a:ext cx="43347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Повышение производительности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19958" y="6795016"/>
            <a:ext cx="572095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Использование оптимизированных алгоритмов и оптимизация кода для обработки больших объемов данных.</a:t>
            </a:r>
            <a:endParaRPr lang="en-US" sz="13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E1A41A-93F1-4C7A-769C-03591C0A6CC2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9794" y="260271"/>
            <a:ext cx="77638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Введение: цели и задачи проекта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486401" y="5540513"/>
            <a:ext cx="7763828" cy="164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40589" y="3670816"/>
            <a:ext cx="299525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Снижение издержек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40589" y="4079081"/>
            <a:ext cx="3142536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Оптимизация маршрутов помогает сократить расходы на топливо, время простоя и износ транспортных средств.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921086" y="3670816"/>
            <a:ext cx="3142536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Увеличение эффективности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21086" y="4369118"/>
            <a:ext cx="3142536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Модель позволяет более эффективно планировать маршруты, оптимизируя логистические операции и повышая производительность.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40589" y="6365081"/>
            <a:ext cx="406003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Повышение уровня сервиса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40589" y="6773347"/>
            <a:ext cx="7123033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Точная оптимизация маршрутов позволяет обеспечить более быстрое и качественное обслуживание клиентов.</a:t>
            </a:r>
            <a:endParaRPr lang="en-US" sz="15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38A28-EEA6-FD87-32B5-2989465193F8}"/>
              </a:ext>
            </a:extLst>
          </p:cNvPr>
          <p:cNvSpPr txBox="1"/>
          <p:nvPr/>
        </p:nvSpPr>
        <p:spPr>
          <a:xfrm>
            <a:off x="425525" y="1431788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современном обществе актуальна оптимизация транспортных маршрутов из-за роста инфраструктуры и логистических требований. Интеллектуальные системы помогают снизить затраты и повысить эффективность, учитывая расстояние, время и расход топлива. Современные технологии позволяют анализировать данные и предлагать решения в реальном времени.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1BF292ED-193A-5588-0D79-46EA5CB7C4B1}"/>
              </a:ext>
            </a:extLst>
          </p:cNvPr>
          <p:cNvSpPr/>
          <p:nvPr/>
        </p:nvSpPr>
        <p:spPr>
          <a:xfrm>
            <a:off x="299794" y="3287578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7D126EE-9BBF-CECC-88B1-9FD803644A0B}"/>
              </a:ext>
            </a:extLst>
          </p:cNvPr>
          <p:cNvSpPr/>
          <p:nvPr/>
        </p:nvSpPr>
        <p:spPr>
          <a:xfrm>
            <a:off x="456004" y="3370207"/>
            <a:ext cx="13108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F1D94E4A-080E-9DD0-92B1-3BA371F767F5}"/>
              </a:ext>
            </a:extLst>
          </p:cNvPr>
          <p:cNvSpPr/>
          <p:nvPr/>
        </p:nvSpPr>
        <p:spPr>
          <a:xfrm>
            <a:off x="297651" y="4119574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18AF2C64-013A-9173-A6D5-322591A0461C}"/>
              </a:ext>
            </a:extLst>
          </p:cNvPr>
          <p:cNvSpPr/>
          <p:nvPr/>
        </p:nvSpPr>
        <p:spPr>
          <a:xfrm>
            <a:off x="409689" y="4202203"/>
            <a:ext cx="21955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8A056CE5-42F9-D84E-B691-54B6D0F075A8}"/>
              </a:ext>
            </a:extLst>
          </p:cNvPr>
          <p:cNvSpPr/>
          <p:nvPr/>
        </p:nvSpPr>
        <p:spPr>
          <a:xfrm>
            <a:off x="299794" y="4951570"/>
            <a:ext cx="443627" cy="4436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97101FA6-E970-B6A8-5CD4-D649459F860C}"/>
              </a:ext>
            </a:extLst>
          </p:cNvPr>
          <p:cNvSpPr/>
          <p:nvPr/>
        </p:nvSpPr>
        <p:spPr>
          <a:xfrm>
            <a:off x="409689" y="5034200"/>
            <a:ext cx="22371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CCDB2-D27A-1347-3EE9-45373133ABF1}"/>
              </a:ext>
            </a:extLst>
          </p:cNvPr>
          <p:cNvSpPr txBox="1"/>
          <p:nvPr/>
        </p:nvSpPr>
        <p:spPr>
          <a:xfrm>
            <a:off x="6110869" y="3766100"/>
            <a:ext cx="73152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>
                <a:solidFill>
                  <a:schemeClr val="bg1"/>
                </a:solidFill>
                <a:latin typeface="Unbounded" panose="020B0604020202020204" charset="-52"/>
                <a:cs typeface="Times New Roman" panose="02020603050405020304" pitchFamily="18" charset="0"/>
              </a:rPr>
              <a:t>Актуальность: Рост перевозок и цен на топливо требует эффективной логистики. Современные технологии позволяют создавать модели, оптимизирующие маршруты и снижая затраты, время и экологический ущерб. Это важно для транспортных компаний и логистики в целом.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87495-A165-931D-F774-CF400B8D5F07}"/>
              </a:ext>
            </a:extLst>
          </p:cNvPr>
          <p:cNvSpPr txBox="1"/>
          <p:nvPr/>
        </p:nvSpPr>
        <p:spPr>
          <a:xfrm>
            <a:off x="1798255" y="644086"/>
            <a:ext cx="97350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nbounded" panose="020B0604020202020204" charset="-52"/>
              </a:rPr>
              <a:t>Цель проекта — создать модель, интегрирующую данные о дорожной сети и транспортных средствах, учитывающую условия движения для оптимизации маршрутов. С помощью Python,   машинного обучения проект повышает эффективность логистики, снижая временные и финансовые затраты.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003EF-0175-9804-5FDC-8AB0AC7AC3F9}"/>
              </a:ext>
            </a:extLst>
          </p:cNvPr>
          <p:cNvSpPr txBox="1"/>
          <p:nvPr/>
        </p:nvSpPr>
        <p:spPr>
          <a:xfrm>
            <a:off x="299794" y="2558617"/>
            <a:ext cx="1498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  <a:latin typeface="Unbounded" panose="020B0604020202020204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Unbounded" panose="020B0604020202020204" charset="-52"/>
              </a:rPr>
              <a:t>Задачи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F8DD1-EF02-74C9-A8D1-D4DC18B43EB9}"/>
              </a:ext>
            </a:extLst>
          </p:cNvPr>
          <p:cNvSpPr txBox="1"/>
          <p:nvPr/>
        </p:nvSpPr>
        <p:spPr>
          <a:xfrm>
            <a:off x="-111512" y="3324726"/>
            <a:ext cx="4850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 	Разработка модели маршрутизации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D2BF2-E50B-BBAA-4980-1B3B2DC5F947}"/>
              </a:ext>
            </a:extLst>
          </p:cNvPr>
          <p:cNvSpPr txBox="1"/>
          <p:nvPr/>
        </p:nvSpPr>
        <p:spPr>
          <a:xfrm>
            <a:off x="-111512" y="4155193"/>
            <a:ext cx="4928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	Тестирование и оптимизация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23E62E-BE66-4D1C-AEE1-A1D5EDB7E395}"/>
              </a:ext>
            </a:extLst>
          </p:cNvPr>
          <p:cNvSpPr txBox="1"/>
          <p:nvPr/>
        </p:nvSpPr>
        <p:spPr>
          <a:xfrm>
            <a:off x="-111512" y="5012595"/>
            <a:ext cx="314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	Визуализация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5FF877-E7A8-ED0F-3D09-956AC98FF417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7754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1271349"/>
            <a:ext cx="13102114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479549" y="4433210"/>
            <a:ext cx="401169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84159" y="1955827"/>
            <a:ext cx="4011692" cy="2233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Эвристический метод нахождения решения, когда значения расставляются в матрице решений начиная с наиболее дешевого плеча поставки и далее по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порядку увеличения стоимости перевозки (предварительное решение)</a:t>
            </a:r>
          </a:p>
        </p:txBody>
      </p:sp>
      <p:sp>
        <p:nvSpPr>
          <p:cNvPr id="6" name="Text 4"/>
          <p:cNvSpPr/>
          <p:nvPr/>
        </p:nvSpPr>
        <p:spPr>
          <a:xfrm>
            <a:off x="5448644" y="1507496"/>
            <a:ext cx="5156788" cy="45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Метаэвристические алгоритмы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476622" y="1959671"/>
            <a:ext cx="4011692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Более сложный метод, но может находить более точные решения, имитируя естественный процесс эволюции.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766333" y="1381446"/>
            <a:ext cx="401169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Алгоритмы муравьиной колонии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669085" y="2126442"/>
            <a:ext cx="4011692" cy="1746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Основаны на поведении муравьев, которые ищут кратчайший путь к источнику пищи. Этот метод может обеспечивать более эффективные решения для сложных задач.</a:t>
            </a:r>
            <a:endParaRPr lang="en-US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47F25-E7EB-47D8-B2C9-3138A66F8A2B}"/>
              </a:ext>
            </a:extLst>
          </p:cNvPr>
          <p:cNvSpPr txBox="1"/>
          <p:nvPr/>
        </p:nvSpPr>
        <p:spPr>
          <a:xfrm>
            <a:off x="167268" y="38465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Unbounded" panose="020B0604020202020204" charset="-52"/>
              </a:rPr>
              <a:t>Обзор существующих методов оптимизации маршрутов.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EC920-2255-56D1-5823-900CE7707EA1}"/>
              </a:ext>
            </a:extLst>
          </p:cNvPr>
          <p:cNvSpPr txBox="1"/>
          <p:nvPr/>
        </p:nvSpPr>
        <p:spPr>
          <a:xfrm>
            <a:off x="0" y="1459890"/>
            <a:ext cx="52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Unbounded" panose="020B0604020202020204" charset="-52"/>
              </a:rPr>
              <a:t>Метод минимальных тарифов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6E0FC6E-8082-B39C-1740-0F5E3EB2338A}"/>
              </a:ext>
            </a:extLst>
          </p:cNvPr>
          <p:cNvSpPr/>
          <p:nvPr/>
        </p:nvSpPr>
        <p:spPr>
          <a:xfrm>
            <a:off x="12623181" y="7170235"/>
            <a:ext cx="1884556" cy="97015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164" y="947023"/>
            <a:ext cx="7661672" cy="186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Современные языки программирования для создания модели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164" y="3133011"/>
            <a:ext cx="766167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Для реализации модели будут использованы современные языки программирования, такие как Python </a:t>
            </a:r>
            <a:r>
              <a:rPr lang="ru-RU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1164" y="4048839"/>
            <a:ext cx="3724989" cy="3233738"/>
          </a:xfrm>
          <a:prstGeom prst="roundRect">
            <a:avLst>
              <a:gd name="adj" fmla="val 98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952857" y="4260533"/>
            <a:ext cx="249126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52857" y="4698921"/>
            <a:ext cx="3301603" cy="237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обладает обширными библиотеками для машинного обучения и анализа данных, что делает его идеальным выбором для создания моделей оптимизации маршрутов.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23" y="473750"/>
            <a:ext cx="7244120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Vehicle Routing Problems, VRP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1623" y="1237059"/>
            <a:ext cx="7940754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Задача маршрутизации транспортных средств - это классическая проблема оптимизации, которая включает в себя определение оптимальных маршрутов для флота транспортных средств для обслуживания набора клиентов.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3" y="2255520"/>
            <a:ext cx="859393" cy="13750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18786" y="2427327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Простой VRP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718786" y="2783205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Все транспортные средства выезжают из одного депо и возвращаются туда же после завершения маршрута.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23" y="3630573"/>
            <a:ext cx="859393" cy="13750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8786" y="3802380"/>
            <a:ext cx="307145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несколькими депо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718786" y="4158258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Транспортные средства могут выезжать из разных депо и возвращаться в любое из них.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3" y="5005626"/>
            <a:ext cx="859393" cy="13750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18786" y="5177433"/>
            <a:ext cx="406431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ограничением по времени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718786" y="5533311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Учитываются временные ограничения на обслуживание клиентов, например, интервалы времени доставки.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23" y="6380678"/>
            <a:ext cx="859393" cy="13750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18786" y="6552486"/>
            <a:ext cx="402145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VRP с ограничением по емкости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718786" y="6908363"/>
            <a:ext cx="6823591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Учитывается ограниченная емкость транспортных средств, например, грузоподъемность.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804" y="858258"/>
            <a:ext cx="7631906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Математическая модель задачи CVRP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11804" y="2452862"/>
            <a:ext cx="7631906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Задача CVRP (Capacitated Vehicle Routing Problem) является вариацией VRP, которая включает в себя ограничение по емкости транспортных средств.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11804" y="3733142"/>
            <a:ext cx="7631906" cy="3604260"/>
          </a:xfrm>
          <a:prstGeom prst="roundRect">
            <a:avLst>
              <a:gd name="adj" fmla="val 8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819424" y="3740762"/>
            <a:ext cx="7616666" cy="1311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35403" y="3877922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Переменные: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7546" y="3877922"/>
            <a:ext cx="3372564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xij = 1, если транспортное средство проходит по дуге (i, j), и 0 в противном случае.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819424" y="5052354"/>
            <a:ext cx="7616666" cy="1311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35403" y="5189514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Ограничения: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7546" y="5189514"/>
            <a:ext cx="3372564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Каждое транспортное средство должно выехать из депо и вернуться обратно.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819424" y="6363947"/>
            <a:ext cx="7616666" cy="9658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35403" y="6501107"/>
            <a:ext cx="337256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Целевая функция: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7546" y="6501107"/>
            <a:ext cx="337256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Минимизация общей протяженности маршрутов.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838557"/>
            <a:ext cx="11933039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Реализация </a:t>
            </a:r>
            <a:r>
              <a:rPr lang="en-US" sz="405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муравьиного</a:t>
            </a: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405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алгоритма</a:t>
            </a:r>
            <a:r>
              <a:rPr lang="ru-RU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Через </a:t>
            </a: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(ACO)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303770" y="1900357"/>
            <a:ext cx="22860" cy="5490686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4" name="Shape 2"/>
          <p:cNvSpPr/>
          <p:nvPr/>
        </p:nvSpPr>
        <p:spPr>
          <a:xfrm>
            <a:off x="6483370" y="2354937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5" name="Shape 3"/>
          <p:cNvSpPr/>
          <p:nvPr/>
        </p:nvSpPr>
        <p:spPr>
          <a:xfrm>
            <a:off x="7082135" y="2133362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64" y="2172117"/>
            <a:ext cx="310753" cy="3885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23981" y="2107525"/>
            <a:ext cx="395525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Инициализация феромонов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5210" y="2555438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Установка начального уровня феромонов на всех ребрах графа.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5405" y="3390900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0" name="Shape 7"/>
          <p:cNvSpPr/>
          <p:nvPr/>
        </p:nvSpPr>
        <p:spPr>
          <a:xfrm>
            <a:off x="7082135" y="3169325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64" y="3208080"/>
            <a:ext cx="310753" cy="3885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51163" y="3143488"/>
            <a:ext cx="331493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Построение маршрутов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8351163" y="3591401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Муравьи строят маршруты, выбирая ребра с учетом уровня феромонов и эвристической информации.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83370" y="4323278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5" name="Shape 11"/>
          <p:cNvSpPr/>
          <p:nvPr/>
        </p:nvSpPr>
        <p:spPr>
          <a:xfrm>
            <a:off x="7082135" y="4101703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64" y="4140458"/>
            <a:ext cx="310753" cy="3885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895243" y="4075867"/>
            <a:ext cx="338399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Обновление феромонов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25210" y="4523780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Увеличение уровня феромонов на ребрах, входящих в лучшие маршруты, и уменьшение на остальных.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525405" y="5255657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20" name="Shape 15"/>
          <p:cNvSpPr/>
          <p:nvPr/>
        </p:nvSpPr>
        <p:spPr>
          <a:xfrm>
            <a:off x="7082135" y="5034082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764" y="5072836"/>
            <a:ext cx="310753" cy="38850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51163" y="5008245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Итерации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8351163" y="5456158"/>
            <a:ext cx="55540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Повторение этапов построения и обновления феромонов до достижения критерия остановки.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6483370" y="6188035"/>
            <a:ext cx="621625" cy="22860"/>
          </a:xfrm>
          <a:prstGeom prst="roundRect">
            <a:avLst>
              <a:gd name="adj" fmla="val 135964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25" name="Shape 19"/>
          <p:cNvSpPr/>
          <p:nvPr/>
        </p:nvSpPr>
        <p:spPr>
          <a:xfrm>
            <a:off x="7082135" y="5966460"/>
            <a:ext cx="466130" cy="46613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764" y="6005215"/>
            <a:ext cx="310753" cy="38850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689152" y="5940623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Завершение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725210" y="6388537"/>
            <a:ext cx="555402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Выбор лучшего маршрута, найденного в ходе итераций.</a:t>
            </a:r>
            <a:endParaRPr lang="en-US" sz="1600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1504A2-2C08-1EB9-AACA-5DF88E9ECE78}"/>
              </a:ext>
            </a:extLst>
          </p:cNvPr>
          <p:cNvSpPr/>
          <p:nvPr/>
        </p:nvSpPr>
        <p:spPr>
          <a:xfrm>
            <a:off x="12344021" y="7108345"/>
            <a:ext cx="2252546" cy="107051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667" y="710327"/>
            <a:ext cx="7844552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Практическая реализация проекта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5667" y="1471017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5" name="Text 2"/>
          <p:cNvSpPr/>
          <p:nvPr/>
        </p:nvSpPr>
        <p:spPr>
          <a:xfrm>
            <a:off x="740093" y="1635443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Pandas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0093" y="1990963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Используется для работы с табличными данными и их анализа.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75667" y="2583061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8" name="Text 5"/>
          <p:cNvSpPr/>
          <p:nvPr/>
        </p:nvSpPr>
        <p:spPr>
          <a:xfrm>
            <a:off x="740093" y="2747486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NumPy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0093" y="3103007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Применяется для выполнения математических операций и работы с массивами.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75667" y="3695105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1" name="Text 8"/>
          <p:cNvSpPr/>
          <p:nvPr/>
        </p:nvSpPr>
        <p:spPr>
          <a:xfrm>
            <a:off x="740093" y="3859530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Matplotlib, Seaborn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0093" y="4215051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Используются для визуализации данных и создания графиков.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5667" y="4807148"/>
            <a:ext cx="7992666" cy="947618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T"/>
          </a:p>
        </p:txBody>
      </p:sp>
      <p:sp>
        <p:nvSpPr>
          <p:cNvPr id="14" name="Text 11"/>
          <p:cNvSpPr/>
          <p:nvPr/>
        </p:nvSpPr>
        <p:spPr>
          <a:xfrm>
            <a:off x="740093" y="4971574"/>
            <a:ext cx="20562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Folium, Plotly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0093" y="5327094"/>
            <a:ext cx="766381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Применяются для создания интерактивных карт и визуализации маршрутов.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75667" y="5939790"/>
            <a:ext cx="7992666" cy="1579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Для практической реализации проекта используются различные библиотеки Python, такие как Pandas, NumPy, Matplotlib, Seaborn, Folium, Plotly, OSMnx, NetworkX. Эти библиотеки позволяют эффективно обрабатывать данные, визуализировать результаты и создавать интерактивные карты. Основные этапы работы кода включают импорт библиотек, создание класса AntCVRP, загрузку данных, визуализацию данных на карте, создание графа дорожной сети и решение задачи маршрутизации с использованием ACO.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E355D2-CF8D-4378-B255-C5344F2B4731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855</Words>
  <Application>Microsoft Office PowerPoint</Application>
  <PresentationFormat>Произвольный</PresentationFormat>
  <Paragraphs>103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Cabin</vt:lpstr>
      <vt:lpstr>Fira Sans</vt:lpstr>
      <vt:lpstr>Inconsolata Bold</vt:lpstr>
      <vt:lpstr>Arial</vt:lpstr>
      <vt:lpstr>Unbounded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Эмиль Хамидуллин</cp:lastModifiedBy>
  <cp:revision>15</cp:revision>
  <dcterms:created xsi:type="dcterms:W3CDTF">2024-11-10T14:51:02Z</dcterms:created>
  <dcterms:modified xsi:type="dcterms:W3CDTF">2025-03-26T09:37:44Z</dcterms:modified>
</cp:coreProperties>
</file>